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verak.se/uppfodning/stambokfor-kattkull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rak.se/uppfodning/kattens-halsa-avel/" TargetMode="External"/><Relationship Id="rId2" Type="http://schemas.openxmlformats.org/officeDocument/2006/relationships/hyperlink" Target="https://www.sverak.se/uppfodning/stambokfor-kattkull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AADE04-1CCB-460D-BAC0-2D5C5D05D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>
            <a:normAutofit/>
          </a:bodyPr>
          <a:lstStyle/>
          <a:p>
            <a:r>
              <a:rPr lang="sv-SE"/>
              <a:t>Uppfödning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A3F107-31AD-4F7F-93C9-1E0BEA74C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410" y="3632201"/>
            <a:ext cx="6132990" cy="685800"/>
          </a:xfrm>
        </p:spPr>
        <p:txBody>
          <a:bodyPr>
            <a:normAutofit/>
          </a:bodyPr>
          <a:lstStyle/>
          <a:p>
            <a:r>
              <a:rPr lang="sv-SE"/>
              <a:t>Att stambokföra en kattkull 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EC5DAC-D4E2-40BC-AC31-BA7B1A2F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02" y="1803405"/>
            <a:ext cx="3031998" cy="24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4106A-3EEF-4E3B-A350-FDDBB96A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363" y="363985"/>
            <a:ext cx="4292677" cy="1376040"/>
          </a:xfrm>
        </p:spPr>
        <p:txBody>
          <a:bodyPr>
            <a:noAutofit/>
          </a:bodyPr>
          <a:lstStyle/>
          <a:p>
            <a:pPr algn="ctr"/>
            <a:r>
              <a:rPr lang="sv-SE" b="1" dirty="0"/>
              <a:t>Lathund</a:t>
            </a:r>
            <a:br>
              <a:rPr lang="sv-SE" b="1" dirty="0"/>
            </a:br>
            <a:r>
              <a:rPr lang="sv-SE" b="1" dirty="0"/>
              <a:t>Stambokföring kattungar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F10591-490D-426C-98DE-A4C479A5E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10" y="1615736"/>
            <a:ext cx="7443630" cy="5157926"/>
          </a:xfrm>
        </p:spPr>
        <p:txBody>
          <a:bodyPr>
            <a:normAutofit lnSpcReduction="10000"/>
          </a:bodyPr>
          <a:lstStyle/>
          <a:p>
            <a:r>
              <a:rPr lang="sv-SE" sz="12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serrat"/>
              </a:rPr>
              <a:t>Uppfödare/honkattägare &amp; honkatt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Medlemskap – för att registrera en </a:t>
            </a:r>
            <a:r>
              <a:rPr lang="sv-SE" sz="1200" b="1" i="0" dirty="0" err="1">
                <a:solidFill>
                  <a:srgbClr val="404040"/>
                </a:solidFill>
                <a:effectLst/>
                <a:latin typeface="Merriweather"/>
              </a:rPr>
              <a:t>kattkull</a:t>
            </a: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 måste honkattsägaren inneha ett medlemskap i en </a:t>
            </a:r>
            <a:r>
              <a:rPr lang="sv-SE" sz="1200" b="1" i="0" dirty="0" err="1">
                <a:solidFill>
                  <a:srgbClr val="404040"/>
                </a:solidFill>
                <a:effectLst/>
                <a:latin typeface="Merriweather"/>
              </a:rPr>
              <a:t>SVERAKansluten</a:t>
            </a: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 kattklubb. Är ni två ägare på honkatten, så är det huvudägaren som kan registrera kullen. </a:t>
            </a:r>
            <a:endParaRPr lang="sv-SE" sz="1200" b="1" dirty="0">
              <a:solidFill>
                <a:srgbClr val="404040"/>
              </a:solidFill>
              <a:latin typeface="Merriweath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SVERAK-stamtavla – honkatten måste inneha en SVERAK-stamtavla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404040"/>
                </a:solidFill>
                <a:latin typeface="Merriweather"/>
              </a:rPr>
              <a:t>Honkatten måste ha ett navelbråcksintyg, status u.a. </a:t>
            </a:r>
            <a:r>
              <a:rPr lang="sv-SE" sz="1200" i="1" dirty="0">
                <a:solidFill>
                  <a:srgbClr val="404040"/>
                </a:solidFill>
                <a:latin typeface="Merriweather"/>
              </a:rPr>
              <a:t>(har inga registrerade kattungar i SVERAK sedan tidigare)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404040"/>
                </a:solidFill>
                <a:latin typeface="Merriweather"/>
              </a:rPr>
              <a:t>Helvit katt - hörselintyg</a:t>
            </a:r>
          </a:p>
          <a:p>
            <a:r>
              <a:rPr lang="sv-SE" sz="1200" b="1" i="0" dirty="0">
                <a:solidFill>
                  <a:schemeClr val="accent4">
                    <a:lumMod val="50000"/>
                  </a:schemeClr>
                </a:solidFill>
                <a:effectLst/>
                <a:latin typeface="Montserrat"/>
              </a:rPr>
              <a:t>Hankattägare &amp; hankatt</a:t>
            </a:r>
          </a:p>
          <a:p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Är det din egen hankatt som är pappa till kullen? Eller ägs han av en annan medlem i en SVERAK-klubb?</a:t>
            </a:r>
          </a:p>
          <a:p>
            <a:pPr marL="285750" indent="-285750">
              <a:buFontTx/>
              <a:buChar char="-"/>
            </a:pP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Hankatten skall inneha en </a:t>
            </a:r>
            <a:r>
              <a:rPr lang="sv-SE" sz="1200" b="1" i="0" dirty="0" err="1">
                <a:solidFill>
                  <a:srgbClr val="404040"/>
                </a:solidFill>
                <a:effectLst/>
                <a:latin typeface="Merriweather"/>
              </a:rPr>
              <a:t>sverak</a:t>
            </a: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-stamtavla.</a:t>
            </a:r>
          </a:p>
          <a:p>
            <a:pPr marL="285750" indent="-285750">
              <a:buFontTx/>
              <a:buChar char="-"/>
            </a:pPr>
            <a:r>
              <a:rPr lang="sv-SE" sz="1200" b="1" dirty="0">
                <a:solidFill>
                  <a:srgbClr val="404040"/>
                </a:solidFill>
                <a:latin typeface="Merriweather"/>
              </a:rPr>
              <a:t>Navelbråcksintyg, status </a:t>
            </a:r>
            <a:r>
              <a:rPr lang="sv-SE" sz="1200" b="1" dirty="0" err="1">
                <a:solidFill>
                  <a:srgbClr val="404040"/>
                </a:solidFill>
                <a:latin typeface="Merriweather"/>
              </a:rPr>
              <a:t>u.a</a:t>
            </a:r>
            <a:r>
              <a:rPr lang="sv-SE" sz="1200" b="1" dirty="0">
                <a:solidFill>
                  <a:srgbClr val="404040"/>
                </a:solidFill>
                <a:latin typeface="Merriweather"/>
              </a:rPr>
              <a:t> </a:t>
            </a:r>
            <a:r>
              <a:rPr lang="sv-SE" sz="1200" i="1" dirty="0">
                <a:solidFill>
                  <a:srgbClr val="404040"/>
                </a:solidFill>
                <a:latin typeface="Merriweather"/>
              </a:rPr>
              <a:t>(har inga registrerade kattungar i SVERAK sedan tidigare)</a:t>
            </a:r>
          </a:p>
          <a:p>
            <a:pPr marL="285750" indent="-285750">
              <a:buFontTx/>
              <a:buChar char="-"/>
            </a:pP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Testikelintyg, utfärdat efter hankatten är 6 månader gammal. Status </a:t>
            </a:r>
            <a:r>
              <a:rPr lang="sv-SE" sz="1200" b="1" i="0" dirty="0" err="1">
                <a:solidFill>
                  <a:srgbClr val="404040"/>
                </a:solidFill>
                <a:effectLst/>
                <a:latin typeface="Merriweather"/>
              </a:rPr>
              <a:t>u.a</a:t>
            </a: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 </a:t>
            </a:r>
            <a:r>
              <a:rPr lang="sv-SE" sz="1200" i="1" dirty="0">
                <a:solidFill>
                  <a:srgbClr val="404040"/>
                </a:solidFill>
                <a:latin typeface="Merriweather"/>
              </a:rPr>
              <a:t>(har inga registrerade kattungar i SVERAK sedan tidigare)</a:t>
            </a:r>
          </a:p>
          <a:p>
            <a:pPr marL="285750" indent="-285750">
              <a:buFontTx/>
              <a:buChar char="-"/>
            </a:pPr>
            <a:r>
              <a:rPr lang="sv-SE" sz="1200" b="1" dirty="0">
                <a:solidFill>
                  <a:srgbClr val="404040"/>
                </a:solidFill>
                <a:latin typeface="Merriweather"/>
              </a:rPr>
              <a:t>Helvit katt - hörselintyg</a:t>
            </a:r>
          </a:p>
          <a:p>
            <a:pPr marL="285750" indent="-285750">
              <a:buFontTx/>
              <a:buChar char="-"/>
            </a:pP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Hankattsägaren skall underteckna på avsedd plats i </a:t>
            </a:r>
            <a:r>
              <a:rPr lang="sv-SE" sz="1200" b="1" i="0" dirty="0" err="1">
                <a:solidFill>
                  <a:srgbClr val="404040"/>
                </a:solidFill>
                <a:effectLst/>
                <a:latin typeface="Merriweather"/>
              </a:rPr>
              <a:t>reg.underlaget</a:t>
            </a: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 för stambokföring; alternativ signera digitalt.</a:t>
            </a:r>
          </a:p>
          <a:p>
            <a:pPr marL="285750" indent="-285750">
              <a:buFontTx/>
              <a:buChar char="-"/>
            </a:pPr>
            <a:r>
              <a:rPr lang="sv-SE" sz="1200" b="1" i="0" dirty="0">
                <a:solidFill>
                  <a:srgbClr val="404040"/>
                </a:solidFill>
                <a:effectLst/>
                <a:latin typeface="Merriweather"/>
              </a:rPr>
              <a:t>Är hankattägaren inte medlem i SVERAK-klubb?- se info här: </a:t>
            </a:r>
            <a:r>
              <a:rPr lang="sv-SE" sz="1200" b="1" i="0" u="sng" dirty="0">
                <a:solidFill>
                  <a:srgbClr val="002060"/>
                </a:solidFill>
                <a:effectLst/>
                <a:latin typeface="Merriweath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https://www.sverak.se/uppfodning/stambokfor-kattkull/</a:t>
            </a:r>
            <a:endParaRPr lang="sv-SE" sz="1200" b="1" i="0" u="sng" dirty="0">
              <a:solidFill>
                <a:srgbClr val="002060"/>
              </a:solidFill>
              <a:effectLst/>
              <a:latin typeface="Merriweather"/>
            </a:endParaRPr>
          </a:p>
          <a:p>
            <a:r>
              <a:rPr lang="sv-SE" b="1" i="0" u="sng" dirty="0">
                <a:solidFill>
                  <a:srgbClr val="404040"/>
                </a:solidFill>
                <a:effectLst/>
                <a:latin typeface="Merriweather"/>
              </a:rPr>
              <a:t>Det är uppfödaren (honkattsägaren)…</a:t>
            </a:r>
            <a:br>
              <a:rPr lang="sv-SE" u="sng" dirty="0">
                <a:latin typeface="Merriweather"/>
              </a:rPr>
            </a:br>
            <a:r>
              <a:rPr lang="sv-SE" b="0" i="0" u="sng" dirty="0">
                <a:solidFill>
                  <a:srgbClr val="404040"/>
                </a:solidFill>
                <a:effectLst/>
                <a:latin typeface="Merriweather"/>
              </a:rPr>
              <a:t>som har ansvar att kontrollera hankattens stamtavla och att alla intyg finns så att kattungarna tillåts att bli stambokförda i SVERAK (få SVERAK-stamtavla).</a:t>
            </a:r>
            <a:endParaRPr lang="sv-SE" u="sng" dirty="0">
              <a:latin typeface="Merriweather"/>
            </a:endParaRP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436F2C-7A98-4E98-947E-E4BC7A3C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409" y="4182826"/>
            <a:ext cx="1059307" cy="223475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C6227D0-59FE-444D-A80E-F2326BC2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301" y="261516"/>
            <a:ext cx="2629302" cy="370178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47BE385-CEC8-4C17-9D56-0377B73E4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952" y="3396731"/>
            <a:ext cx="2759906" cy="346126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D0AE032-2B22-46A7-AE8B-DD5C53B21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394" y="363985"/>
            <a:ext cx="1900718" cy="28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6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4B20A9-15DF-49E8-AE94-F1D94752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67" y="304800"/>
            <a:ext cx="3688358" cy="2854373"/>
          </a:xfrm>
        </p:spPr>
        <p:txBody>
          <a:bodyPr>
            <a:normAutofit/>
          </a:bodyPr>
          <a:lstStyle/>
          <a:p>
            <a:pPr algn="r"/>
            <a:r>
              <a:rPr lang="sv-SE" dirty="0"/>
              <a:t>Viktigt!!!!!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9C4B1F-C14D-4557-8A3C-37F514459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5667375" cy="3094485"/>
          </a:xfrm>
        </p:spPr>
        <p:txBody>
          <a:bodyPr/>
          <a:lstStyle/>
          <a:p>
            <a:pPr algn="l" fontAlgn="base"/>
            <a:br>
              <a:rPr lang="sv-SE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  <a:hlinkClick r:id="rId2"/>
              </a:rPr>
            </a:br>
            <a:r>
              <a:rPr lang="sv-SE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  <a:hlinkClick r:id="rId2"/>
              </a:rPr>
              <a:t>Intyg vid hälsoprogram</a:t>
            </a:r>
            <a:r>
              <a:rPr lang="sv-SE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– Inom vissa raser finns ytterligare krav på hälsointyg. Mer om det finns att läsa här: </a:t>
            </a:r>
            <a:r>
              <a:rPr lang="sv-SE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  <a:hlinkClick r:id="rId3"/>
              </a:rPr>
              <a:t>https://www.sverak.se/uppfodning/kattens-halsa-avel/</a:t>
            </a:r>
            <a:endParaRPr lang="sv-SE" b="1" i="0" dirty="0">
              <a:solidFill>
                <a:srgbClr val="404040"/>
              </a:solidFill>
              <a:effectLst/>
              <a:latin typeface="Merriweather"/>
            </a:endParaRPr>
          </a:p>
          <a:p>
            <a:pPr algn="l" fontAlgn="base"/>
            <a:r>
              <a:rPr lang="sv-SE" b="1" i="0" dirty="0">
                <a:solidFill>
                  <a:srgbClr val="404040"/>
                </a:solidFill>
                <a:effectLst/>
                <a:latin typeface="inherit"/>
              </a:rPr>
              <a:t>Hälsoprogram finns för följande raser:</a:t>
            </a:r>
            <a:br>
              <a:rPr lang="sv-SE" b="1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Abessinier &amp; somali – PK &amp; PRA</a:t>
            </a:r>
            <a:br>
              <a:rPr lang="sv-SE" b="0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Burma – GM2</a:t>
            </a:r>
            <a:br>
              <a:rPr lang="sv-SE" b="0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Korat: GM1 &amp; GM2</a:t>
            </a:r>
            <a:br>
              <a:rPr lang="sv-SE" b="0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Maine </a:t>
            </a:r>
            <a:r>
              <a:rPr lang="sv-SE" b="0" i="0" dirty="0" err="1">
                <a:solidFill>
                  <a:srgbClr val="404040"/>
                </a:solidFill>
                <a:effectLst/>
                <a:latin typeface="inherit"/>
              </a:rPr>
              <a:t>coon</a:t>
            </a: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 – HCM (rekommendation)</a:t>
            </a:r>
            <a:br>
              <a:rPr lang="sv-SE" b="0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Norsk skogkatt – GSDIV</a:t>
            </a:r>
            <a:br>
              <a:rPr lang="sv-SE" b="0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 err="1">
                <a:solidFill>
                  <a:srgbClr val="404040"/>
                </a:solidFill>
                <a:effectLst/>
                <a:latin typeface="inherit"/>
              </a:rPr>
              <a:t>Ocicat</a:t>
            </a: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 – PRA</a:t>
            </a:r>
            <a:br>
              <a:rPr lang="sv-SE" b="0" i="0" dirty="0">
                <a:solidFill>
                  <a:srgbClr val="404040"/>
                </a:solidFill>
                <a:effectLst/>
                <a:latin typeface="inherit"/>
              </a:rPr>
            </a:br>
            <a:r>
              <a:rPr lang="sv-SE" b="0" i="0" dirty="0">
                <a:solidFill>
                  <a:srgbClr val="404040"/>
                </a:solidFill>
                <a:effectLst/>
                <a:latin typeface="inherit"/>
              </a:rPr>
              <a:t>Orientaliska raser – PRA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65E8850-349A-4C7F-AD8F-449BB4019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22" y="1346817"/>
            <a:ext cx="6169272" cy="177738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4858FD0-87EF-4E97-B5FB-D3E252278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300" y="3002982"/>
            <a:ext cx="5600700" cy="250820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BD6FAE3-07BB-4FCB-8FC5-4CB0FCFE5F39}"/>
              </a:ext>
            </a:extLst>
          </p:cNvPr>
          <p:cNvSpPr txBox="1"/>
          <p:nvPr/>
        </p:nvSpPr>
        <p:spPr>
          <a:xfrm>
            <a:off x="6498453" y="5511183"/>
            <a:ext cx="51982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i="0" dirty="0">
                <a:solidFill>
                  <a:srgbClr val="404040"/>
                </a:solidFill>
                <a:effectLst/>
                <a:latin typeface="Merriweather"/>
              </a:rPr>
              <a:t>I ovanstående exempel måste kull nr 2 ”trilla bort” innan du kan ta kull nr 5. Honkatten får alltså inte ha nästa kull förrän tidigast den 21 februari 2015 annars blir det fler än 3 kullar på 24 månader.</a:t>
            </a:r>
            <a:endParaRPr lang="sv-SE" sz="1400" b="1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958E293-DFB3-45AA-AA9B-6C14749A4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776" y="115410"/>
            <a:ext cx="3968605" cy="26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2812"/>
      </p:ext>
    </p:extLst>
  </p:cSld>
  <p:clrMapOvr>
    <a:masterClrMapping/>
  </p:clrMapOvr>
</p:sld>
</file>

<file path=ppt/theme/theme1.xml><?xml version="1.0" encoding="utf-8"?>
<a:theme xmlns:a="http://schemas.openxmlformats.org/drawingml/2006/main" name="Ång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TM04033937[[fn=Ångor]]</Template>
  <TotalTime>82</TotalTime>
  <Words>355</Words>
  <Application>Microsoft Office PowerPoint</Application>
  <PresentationFormat>Bredbild</PresentationFormat>
  <Paragraphs>21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inherit</vt:lpstr>
      <vt:lpstr>Merriweather</vt:lpstr>
      <vt:lpstr>Montserrat</vt:lpstr>
      <vt:lpstr>Ångor</vt:lpstr>
      <vt:lpstr>Uppfödning</vt:lpstr>
      <vt:lpstr>Lathund Stambokföring kattungar</vt:lpstr>
      <vt:lpstr>Viktigt!!!!!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Uppfödning</dc:title>
  <dc:creator>Camilla Wester</dc:creator>
  <cp:lastModifiedBy>Camilla Wester</cp:lastModifiedBy>
  <cp:revision>8</cp:revision>
  <dcterms:created xsi:type="dcterms:W3CDTF">2021-05-12T08:54:01Z</dcterms:created>
  <dcterms:modified xsi:type="dcterms:W3CDTF">2021-05-12T10:16:29Z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2021-05-12T08:54:01Z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2012f9f8-3b09-4908-b37c-c55eb36867b8</vt:lpwstr>
  </property>
  <property fmtid="{D5CDD505-2E9C-101B-9397-08002B2CF9AE}" pid="8" name="MSIP_Label_f0bc4404-d96b-4544-9544-a30b749faca9_ContentBits">
    <vt:lpwstr>0</vt:lpwstr>
  </property>
</Properties>
</file>